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6" r:id="rId3"/>
    <p:sldId id="278" r:id="rId4"/>
    <p:sldId id="258" r:id="rId5"/>
    <p:sldId id="269" r:id="rId6"/>
    <p:sldId id="270" r:id="rId7"/>
    <p:sldId id="271" r:id="rId8"/>
    <p:sldId id="272" r:id="rId9"/>
    <p:sldId id="273" r:id="rId10"/>
    <p:sldId id="267" r:id="rId11"/>
    <p:sldId id="276" r:id="rId12"/>
    <p:sldId id="274" r:id="rId13"/>
    <p:sldId id="275" r:id="rId14"/>
    <p:sldId id="277" r:id="rId15"/>
    <p:sldId id="268" r:id="rId16"/>
  </p:sldIdLst>
  <p:sldSz cx="13004800" cy="7315200"/>
  <p:notesSz cx="6858000" cy="9144000"/>
  <p:embeddedFontLst>
    <p:embeddedFont>
      <p:font typeface="Anonymous Pro Bold" panose="02020500000000000000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Wingdings 3" panose="05040102010807070707" pitchFamily="18" charset="2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6" d="100"/>
          <a:sy n="76" d="100"/>
        </p:scale>
        <p:origin x="102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9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263776" y="2358761"/>
            <a:ext cx="8860858" cy="1412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4"/>
              </a:lnSpc>
            </a:pP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WINDOES 7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、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8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及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10</a:t>
            </a:r>
            <a:b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</a:b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作業系統造字檔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【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安裝說明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】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377F3A5C-4DBE-4667-8019-C43030D4AAA8}"/>
              </a:ext>
            </a:extLst>
          </p:cNvPr>
          <p:cNvSpPr txBox="1">
            <a:spLocks/>
          </p:cNvSpPr>
          <p:nvPr/>
        </p:nvSpPr>
        <p:spPr>
          <a:xfrm>
            <a:off x="2263776" y="4249724"/>
            <a:ext cx="6622598" cy="1084276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</a:pPr>
            <a:r>
              <a:rPr lang="zh-TW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若您的電腦未安裝過造字檔，請參考安裝說明</a:t>
            </a:r>
            <a:r>
              <a:rPr lang="en-US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</a:t>
            </a:r>
            <a:r>
              <a:rPr lang="en-US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  <a:p>
            <a:pPr>
              <a:buClr>
                <a:schemeClr val="bg1"/>
              </a:buClr>
            </a:pPr>
            <a:r>
              <a:rPr lang="zh-TW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若您的電腦已安裝過造字檔，請參考安裝說明</a:t>
            </a:r>
            <a:r>
              <a:rPr lang="en-US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</a:t>
            </a:r>
            <a:r>
              <a:rPr lang="en-US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zh-TW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292861" y="2223547"/>
            <a:ext cx="2509655" cy="2178191"/>
          </a:xfrm>
          <a:custGeom>
            <a:avLst/>
            <a:gdLst/>
            <a:ahLst/>
            <a:cxnLst/>
            <a:rect l="l" t="t" r="r" b="b"/>
            <a:pathLst>
              <a:path w="2509655" h="2178191">
                <a:moveTo>
                  <a:pt x="0" y="0"/>
                </a:moveTo>
                <a:lnTo>
                  <a:pt x="2509656" y="0"/>
                </a:lnTo>
                <a:lnTo>
                  <a:pt x="2509656" y="2178192"/>
                </a:lnTo>
                <a:lnTo>
                  <a:pt x="0" y="21781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426" r="-426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274815" y="4600878"/>
            <a:ext cx="8810625" cy="659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安裝說明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(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二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0329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54000" y="278458"/>
            <a:ext cx="12573000" cy="1378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請於開始功能列，輸入「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regedit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」，並於上方程式中，點選「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regedit.exe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」。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8" name="群組 42">
            <a:extLst>
              <a:ext uri="{FF2B5EF4-FFF2-40B4-BE49-F238E27FC236}">
                <a16:creationId xmlns:a16="http://schemas.microsoft.com/office/drawing/2014/main" id="{1D4B3FC7-FEB5-43F3-9F2D-E3D5CF4A77D3}"/>
              </a:ext>
            </a:extLst>
          </p:cNvPr>
          <p:cNvGrpSpPr>
            <a:grpSpLocks/>
          </p:cNvGrpSpPr>
          <p:nvPr/>
        </p:nvGrpSpPr>
        <p:grpSpPr bwMode="auto">
          <a:xfrm>
            <a:off x="3616406" y="1786106"/>
            <a:ext cx="5791200" cy="5314950"/>
            <a:chOff x="0" y="0"/>
            <a:chExt cx="28609" cy="31380"/>
          </a:xfrm>
        </p:grpSpPr>
        <p:pic>
          <p:nvPicPr>
            <p:cNvPr id="9" name="圖片 29">
              <a:extLst>
                <a:ext uri="{FF2B5EF4-FFF2-40B4-BE49-F238E27FC236}">
                  <a16:creationId xmlns:a16="http://schemas.microsoft.com/office/drawing/2014/main" id="{220B9774-F74A-4AFF-B9F9-51DEA7A85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609" cy="31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群組 30">
              <a:extLst>
                <a:ext uri="{FF2B5EF4-FFF2-40B4-BE49-F238E27FC236}">
                  <a16:creationId xmlns:a16="http://schemas.microsoft.com/office/drawing/2014/main" id="{378D21E9-434A-4ECA-A1D1-6BE5ED9279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0" y="22828"/>
              <a:ext cx="17469" cy="4521"/>
              <a:chOff x="3483" y="7069"/>
              <a:chExt cx="2751" cy="712"/>
            </a:xfrm>
          </p:grpSpPr>
          <p:sp>
            <p:nvSpPr>
              <p:cNvPr id="14" name="Rectangle 29">
                <a:extLst>
                  <a:ext uri="{FF2B5EF4-FFF2-40B4-BE49-F238E27FC236}">
                    <a16:creationId xmlns:a16="http://schemas.microsoft.com/office/drawing/2014/main" id="{6E56145B-5967-45F4-908D-F451C2EE2C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3" y="7438"/>
                <a:ext cx="2751" cy="34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5" name="Text Box 30">
                <a:extLst>
                  <a:ext uri="{FF2B5EF4-FFF2-40B4-BE49-F238E27FC236}">
                    <a16:creationId xmlns:a16="http://schemas.microsoft.com/office/drawing/2014/main" id="{57515045-9467-461D-B237-7015389884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94" y="7069"/>
                <a:ext cx="144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20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新細明體" panose="02020500000000000000" pitchFamily="18" charset="-120"/>
                    <a:cs typeface="Times New Roman" panose="02020603050405020304" pitchFamily="18" charset="0"/>
                  </a:rPr>
                  <a:t>(1)</a:t>
                </a:r>
                <a:endParaRPr kumimoji="0" lang="en-US" altLang="zh-TW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群組 33">
              <a:extLst>
                <a:ext uri="{FF2B5EF4-FFF2-40B4-BE49-F238E27FC236}">
                  <a16:creationId xmlns:a16="http://schemas.microsoft.com/office/drawing/2014/main" id="{4095167B-50BA-4800-A647-C16F6A5074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54" y="754"/>
              <a:ext cx="13716" cy="4757"/>
              <a:chOff x="3534" y="1989"/>
              <a:chExt cx="2160" cy="749"/>
            </a:xfrm>
          </p:grpSpPr>
          <p:sp>
            <p:nvSpPr>
              <p:cNvPr id="12" name="Rectangle 32">
                <a:extLst>
                  <a:ext uri="{FF2B5EF4-FFF2-40B4-BE49-F238E27FC236}">
                    <a16:creationId xmlns:a16="http://schemas.microsoft.com/office/drawing/2014/main" id="{677EB1F7-AB76-43D3-A849-4DFD7CE12C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4" y="2378"/>
                <a:ext cx="2160" cy="36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3" name="Text Box 33">
                <a:extLst>
                  <a:ext uri="{FF2B5EF4-FFF2-40B4-BE49-F238E27FC236}">
                    <a16:creationId xmlns:a16="http://schemas.microsoft.com/office/drawing/2014/main" id="{C52B74CD-76B7-4A8A-9BD1-66597CA4C6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54" y="1989"/>
                <a:ext cx="144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TW" sz="2000" b="1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新細明體" panose="02020500000000000000" pitchFamily="18" charset="-120"/>
                    <a:cs typeface="Times New Roman" panose="02020603050405020304" pitchFamily="18" charset="0"/>
                  </a:rPr>
                  <a:t>(2)</a:t>
                </a:r>
                <a:endParaRPr kumimoji="0" lang="en-US" altLang="zh-TW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120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58800" y="304800"/>
            <a:ext cx="12281712" cy="20962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執行完畢後，會彈出「使用者帳戶控制」視窗，請點選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【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是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】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，以進入「登錄編輯程式」。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98ABBBB2-76CD-4D08-A938-6247B2CD511C}"/>
              </a:ext>
            </a:extLst>
          </p:cNvPr>
          <p:cNvGrpSpPr/>
          <p:nvPr/>
        </p:nvGrpSpPr>
        <p:grpSpPr>
          <a:xfrm>
            <a:off x="2596546" y="2533042"/>
            <a:ext cx="8319870" cy="4231745"/>
            <a:chOff x="1798108" y="1904999"/>
            <a:chExt cx="8319870" cy="4231745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7956FA74-87ED-4903-B6B6-E29B0B8B0A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8108" y="1904999"/>
              <a:ext cx="8319870" cy="4231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F547676-D85C-4809-91F6-9DE877D1C52E}"/>
                </a:ext>
              </a:extLst>
            </p:cNvPr>
            <p:cNvSpPr/>
            <p:nvPr/>
          </p:nvSpPr>
          <p:spPr>
            <a:xfrm>
              <a:off x="7136898" y="4471288"/>
              <a:ext cx="1066622" cy="613549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407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87401" y="241376"/>
            <a:ext cx="11734800" cy="1378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進入「登錄編輯程式」後，請進行相關設定。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BCD01ECC-DD3A-4D73-ACA3-00D52C025590}"/>
              </a:ext>
            </a:extLst>
          </p:cNvPr>
          <p:cNvGrpSpPr/>
          <p:nvPr/>
        </p:nvGrpSpPr>
        <p:grpSpPr>
          <a:xfrm>
            <a:off x="1116054" y="628078"/>
            <a:ext cx="12192000" cy="6496870"/>
            <a:chOff x="152400" y="152400"/>
            <a:chExt cx="12192000" cy="6496870"/>
          </a:xfrm>
        </p:grpSpPr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E68417F8-8110-41B0-ADD2-D123FAC5C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" y="152400"/>
              <a:ext cx="1219200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TW" altLang="en-US"/>
            </a:p>
          </p:txBody>
        </p:sp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4B33B671-A44A-476C-B1DB-E126C485C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601" y="1230645"/>
              <a:ext cx="9026778" cy="3392156"/>
            </a:xfrm>
            <a:prstGeom prst="rect">
              <a:avLst/>
            </a:prstGeom>
          </p:spPr>
        </p:pic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41E4BEF9-C890-44BC-8595-107E316C1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53982" y="3620704"/>
              <a:ext cx="8380417" cy="3028566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D290599-B673-4236-BA4C-612044E72F3A}"/>
                </a:ext>
              </a:extLst>
            </p:cNvPr>
            <p:cNvSpPr/>
            <p:nvPr/>
          </p:nvSpPr>
          <p:spPr>
            <a:xfrm>
              <a:off x="3938857" y="5373302"/>
              <a:ext cx="3054610" cy="546036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115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87401" y="241376"/>
            <a:ext cx="11734800" cy="6599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刪除後如同圖之畫面。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  <p:txBody>
          <a:bodyPr/>
          <a:lstStyle/>
          <a:p>
            <a:endParaRPr lang="zh-TW" altLang="en-US" dirty="0"/>
          </a:p>
        </p:txBody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pic>
        <p:nvPicPr>
          <p:cNvPr id="13" name="圖片 1">
            <a:extLst>
              <a:ext uri="{FF2B5EF4-FFF2-40B4-BE49-F238E27FC236}">
                <a16:creationId xmlns:a16="http://schemas.microsoft.com/office/drawing/2014/main" id="{81DE93BE-4690-4318-99F6-779564BD9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48" y="1093704"/>
            <a:ext cx="11734800" cy="589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群組 15">
            <a:extLst>
              <a:ext uri="{FF2B5EF4-FFF2-40B4-BE49-F238E27FC236}">
                <a16:creationId xmlns:a16="http://schemas.microsoft.com/office/drawing/2014/main" id="{C8F22B53-2A37-4D58-92A0-AC2FB4AC9EF0}"/>
              </a:ext>
            </a:extLst>
          </p:cNvPr>
          <p:cNvGrpSpPr/>
          <p:nvPr/>
        </p:nvGrpSpPr>
        <p:grpSpPr>
          <a:xfrm>
            <a:off x="521548" y="5430946"/>
            <a:ext cx="11912213" cy="1579292"/>
            <a:chOff x="367562" y="5430946"/>
            <a:chExt cx="11912213" cy="1579292"/>
          </a:xfrm>
        </p:grpSpPr>
        <p:sp>
          <p:nvSpPr>
            <p:cNvPr id="14" name="標題 1">
              <a:extLst>
                <a:ext uri="{FF2B5EF4-FFF2-40B4-BE49-F238E27FC236}">
                  <a16:creationId xmlns:a16="http://schemas.microsoft.com/office/drawing/2014/main" id="{B9A593AF-6F09-49CF-B7C6-ED6BCADCFB12}"/>
                </a:ext>
              </a:extLst>
            </p:cNvPr>
            <p:cNvSpPr txBox="1">
              <a:spLocks/>
            </p:cNvSpPr>
            <p:nvPr/>
          </p:nvSpPr>
          <p:spPr>
            <a:xfrm>
              <a:off x="851749" y="5430946"/>
              <a:ext cx="11428026" cy="1579292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 cap="all">
                  <a:ln w="3175" cmpd="sng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重新啟動電腦後</a:t>
              </a:r>
              <a:r>
                <a:rPr lang="zh-TW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，將「</a:t>
              </a:r>
              <a:r>
                <a:rPr lang="en-US" altLang="zh-TW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C:\win_font\</a:t>
              </a:r>
              <a:r>
                <a:rPr lang="zh-TW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」整個資料夾刪除，接著按照</a:t>
              </a:r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安裝說明</a:t>
              </a:r>
              <a:r>
                <a:rPr lang="en-US" altLang="zh-TW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</a:t>
              </a:r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</a:t>
              </a:r>
              <a:r>
                <a:rPr lang="en-US" altLang="zh-TW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重新進行安裝動作。</a:t>
              </a:r>
              <a:endParaRPr lang="zh-TW" altLang="en-US" u="db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標題 1">
              <a:extLst>
                <a:ext uri="{FF2B5EF4-FFF2-40B4-BE49-F238E27FC236}">
                  <a16:creationId xmlns:a16="http://schemas.microsoft.com/office/drawing/2014/main" id="{727854BE-0D4F-4D85-98E1-7179CE18359D}"/>
                </a:ext>
              </a:extLst>
            </p:cNvPr>
            <p:cNvSpPr txBox="1">
              <a:spLocks/>
            </p:cNvSpPr>
            <p:nvPr/>
          </p:nvSpPr>
          <p:spPr>
            <a:xfrm>
              <a:off x="367562" y="5440269"/>
              <a:ext cx="574674" cy="655731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 cap="all">
                  <a:ln w="3175" cmpd="sng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en-US" altLang="zh-TW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※</a:t>
              </a:r>
              <a:endParaRPr lang="zh-TW" altLang="en-US" u="db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7" name="Rectangle 32">
            <a:extLst>
              <a:ext uri="{FF2B5EF4-FFF2-40B4-BE49-F238E27FC236}">
                <a16:creationId xmlns:a16="http://schemas.microsoft.com/office/drawing/2014/main" id="{FABE3125-0E13-42E9-A88B-4EC2682728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2200" y="1903304"/>
            <a:ext cx="4907577" cy="306496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120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292861" y="2223547"/>
            <a:ext cx="2509655" cy="2178191"/>
          </a:xfrm>
          <a:custGeom>
            <a:avLst/>
            <a:gdLst/>
            <a:ahLst/>
            <a:cxnLst/>
            <a:rect l="l" t="t" r="r" b="b"/>
            <a:pathLst>
              <a:path w="2509655" h="2178191">
                <a:moveTo>
                  <a:pt x="0" y="0"/>
                </a:moveTo>
                <a:lnTo>
                  <a:pt x="2509656" y="0"/>
                </a:lnTo>
                <a:lnTo>
                  <a:pt x="2509656" y="2178192"/>
                </a:lnTo>
                <a:lnTo>
                  <a:pt x="0" y="21781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426" r="-426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274815" y="4600879"/>
            <a:ext cx="8810625" cy="651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4"/>
              </a:lnSpc>
            </a:pPr>
            <a:r>
              <a:rPr lang="en-US" sz="4025" spc="1247">
                <a:solidFill>
                  <a:srgbClr val="FFFFFF"/>
                </a:solidFill>
                <a:latin typeface="Anonymous Pro Bold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10687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292861" y="2223547"/>
            <a:ext cx="2509655" cy="2178191"/>
          </a:xfrm>
          <a:custGeom>
            <a:avLst/>
            <a:gdLst/>
            <a:ahLst/>
            <a:cxnLst/>
            <a:rect l="l" t="t" r="r" b="b"/>
            <a:pathLst>
              <a:path w="2509655" h="2178191">
                <a:moveTo>
                  <a:pt x="0" y="0"/>
                </a:moveTo>
                <a:lnTo>
                  <a:pt x="2509656" y="0"/>
                </a:lnTo>
                <a:lnTo>
                  <a:pt x="2509656" y="2178192"/>
                </a:lnTo>
                <a:lnTo>
                  <a:pt x="0" y="21781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426" r="-426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274815" y="4600878"/>
            <a:ext cx="8810625" cy="659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安裝說明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(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一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5225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92047" y="356176"/>
            <a:ext cx="12925505" cy="1378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請</a:t>
            </a:r>
            <a:r>
              <a:rPr lang="zh-TW" altLang="en-US" sz="4025" spc="1247">
                <a:solidFill>
                  <a:srgbClr val="FFFFFF"/>
                </a:solidFill>
                <a:latin typeface="Anonymous Pro Bold"/>
              </a:rPr>
              <a:t>至「圖資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中心首頁」→「表單下載」 → 「造字檔相關表單」。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D0ECF455-8055-4936-8908-E8A60091FAAE}"/>
              </a:ext>
            </a:extLst>
          </p:cNvPr>
          <p:cNvGrpSpPr/>
          <p:nvPr/>
        </p:nvGrpSpPr>
        <p:grpSpPr>
          <a:xfrm>
            <a:off x="280564" y="2242317"/>
            <a:ext cx="12443672" cy="4788049"/>
            <a:chOff x="255470" y="1504663"/>
            <a:chExt cx="12443672" cy="4788049"/>
          </a:xfrm>
        </p:grpSpPr>
        <p:grpSp>
          <p:nvGrpSpPr>
            <p:cNvPr id="18" name="群組 17">
              <a:extLst>
                <a:ext uri="{FF2B5EF4-FFF2-40B4-BE49-F238E27FC236}">
                  <a16:creationId xmlns:a16="http://schemas.microsoft.com/office/drawing/2014/main" id="{D403049F-E453-4E17-B0BC-3E8685AD6C7E}"/>
                </a:ext>
              </a:extLst>
            </p:cNvPr>
            <p:cNvGrpSpPr/>
            <p:nvPr/>
          </p:nvGrpSpPr>
          <p:grpSpPr>
            <a:xfrm>
              <a:off x="255470" y="1504663"/>
              <a:ext cx="6572619" cy="3661575"/>
              <a:chOff x="255470" y="1504663"/>
              <a:chExt cx="6572619" cy="3661575"/>
            </a:xfrm>
          </p:grpSpPr>
          <p:pic>
            <p:nvPicPr>
              <p:cNvPr id="33" name="圖片 32">
                <a:extLst>
                  <a:ext uri="{FF2B5EF4-FFF2-40B4-BE49-F238E27FC236}">
                    <a16:creationId xmlns:a16="http://schemas.microsoft.com/office/drawing/2014/main" id="{02CD113B-7DA6-4AB0-B493-884563D0F6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5470" y="1504663"/>
                <a:ext cx="6572619" cy="3661575"/>
              </a:xfrm>
              <a:prstGeom prst="rect">
                <a:avLst/>
              </a:prstGeom>
            </p:spPr>
          </p:pic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41863E0-B756-426D-B616-4F972394E6FD}"/>
                  </a:ext>
                </a:extLst>
              </p:cNvPr>
              <p:cNvSpPr/>
              <p:nvPr/>
            </p:nvSpPr>
            <p:spPr>
              <a:xfrm>
                <a:off x="5702179" y="2273181"/>
                <a:ext cx="685089" cy="376015"/>
              </a:xfrm>
              <a:prstGeom prst="rect">
                <a:avLst/>
              </a:prstGeom>
              <a:noFill/>
              <a:ln w="571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6D6BABC8-385B-423C-8680-B808FA47F4D3}"/>
                  </a:ext>
                </a:extLst>
              </p:cNvPr>
              <p:cNvSpPr txBox="1"/>
              <p:nvPr/>
            </p:nvSpPr>
            <p:spPr>
              <a:xfrm>
                <a:off x="6387268" y="2279864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dirty="0">
                    <a:solidFill>
                      <a:srgbClr val="FF0000"/>
                    </a:solidFill>
                  </a:rPr>
                  <a:t>1.</a:t>
                </a:r>
                <a:endParaRPr lang="zh-TW" altLang="en-US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28" name="群組 27">
              <a:extLst>
                <a:ext uri="{FF2B5EF4-FFF2-40B4-BE49-F238E27FC236}">
                  <a16:creationId xmlns:a16="http://schemas.microsoft.com/office/drawing/2014/main" id="{8DDA7E98-FA24-4FC3-ADA1-F875F6D78FF2}"/>
                </a:ext>
              </a:extLst>
            </p:cNvPr>
            <p:cNvGrpSpPr/>
            <p:nvPr/>
          </p:nvGrpSpPr>
          <p:grpSpPr>
            <a:xfrm>
              <a:off x="5406511" y="2940992"/>
              <a:ext cx="7292631" cy="3351720"/>
              <a:chOff x="5406511" y="2940992"/>
              <a:chExt cx="7292631" cy="3351720"/>
            </a:xfrm>
          </p:grpSpPr>
          <p:pic>
            <p:nvPicPr>
              <p:cNvPr id="30" name="圖片 29">
                <a:extLst>
                  <a:ext uri="{FF2B5EF4-FFF2-40B4-BE49-F238E27FC236}">
                    <a16:creationId xmlns:a16="http://schemas.microsoft.com/office/drawing/2014/main" id="{C70D1F92-B4B1-499C-B26B-21C17FF726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06511" y="2940992"/>
                <a:ext cx="7292631" cy="3351720"/>
              </a:xfrm>
              <a:prstGeom prst="rect">
                <a:avLst/>
              </a:prstGeom>
            </p:spPr>
          </p:pic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B9637244-F5CD-4CE0-A401-7DD76A2DACDB}"/>
                  </a:ext>
                </a:extLst>
              </p:cNvPr>
              <p:cNvSpPr/>
              <p:nvPr/>
            </p:nvSpPr>
            <p:spPr>
              <a:xfrm>
                <a:off x="8651251" y="3517655"/>
                <a:ext cx="623134" cy="368894"/>
              </a:xfrm>
              <a:prstGeom prst="rect">
                <a:avLst/>
              </a:prstGeom>
              <a:noFill/>
              <a:ln w="571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" name="文字方塊 31">
                <a:extLst>
                  <a:ext uri="{FF2B5EF4-FFF2-40B4-BE49-F238E27FC236}">
                    <a16:creationId xmlns:a16="http://schemas.microsoft.com/office/drawing/2014/main" id="{838E1F5B-BE0C-4116-ABEA-6FED5C395213}"/>
                  </a:ext>
                </a:extLst>
              </p:cNvPr>
              <p:cNvSpPr txBox="1"/>
              <p:nvPr/>
            </p:nvSpPr>
            <p:spPr>
              <a:xfrm>
                <a:off x="9244772" y="3886549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dirty="0">
                    <a:solidFill>
                      <a:srgbClr val="FF0000"/>
                    </a:solidFill>
                  </a:rPr>
                  <a:t>2.</a:t>
                </a:r>
                <a:endParaRPr lang="zh-TW" altLang="en-US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29" name="接點: 肘形 28">
              <a:extLst>
                <a:ext uri="{FF2B5EF4-FFF2-40B4-BE49-F238E27FC236}">
                  <a16:creationId xmlns:a16="http://schemas.microsoft.com/office/drawing/2014/main" id="{4080B0BA-B047-422F-916F-9497E3D2CB28}"/>
                </a:ext>
              </a:extLst>
            </p:cNvPr>
            <p:cNvCxnSpPr>
              <a:cxnSpLocks/>
            </p:cNvCxnSpPr>
            <p:nvPr/>
          </p:nvCxnSpPr>
          <p:spPr>
            <a:xfrm>
              <a:off x="6629706" y="2493479"/>
              <a:ext cx="2303812" cy="959867"/>
            </a:xfrm>
            <a:prstGeom prst="bentConnector3">
              <a:avLst>
                <a:gd name="adj1" fmla="val 99283"/>
              </a:avLst>
            </a:prstGeom>
            <a:ln w="28575">
              <a:solidFill>
                <a:srgbClr val="FF0000">
                  <a:alpha val="60000"/>
                </a:srgb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6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92200" y="-2167"/>
            <a:ext cx="11430000" cy="1378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「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Windows7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以上系統造字檔」處下載安裝壓縮檔。下載並開啟資料夾檔案。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6E39A1ED-C56E-4DE3-A5A5-DF9E3697A79A}"/>
              </a:ext>
            </a:extLst>
          </p:cNvPr>
          <p:cNvGrpSpPr/>
          <p:nvPr/>
        </p:nvGrpSpPr>
        <p:grpSpPr>
          <a:xfrm>
            <a:off x="1519034" y="1123074"/>
            <a:ext cx="9928794" cy="5887164"/>
            <a:chOff x="1131603" y="639073"/>
            <a:chExt cx="9928794" cy="5887164"/>
          </a:xfrm>
        </p:grpSpPr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id="{D01AA9DB-2408-4FFE-9344-CCDCE694A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1603" y="1008405"/>
              <a:ext cx="9928794" cy="5517832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82F0E6B-0171-4859-8136-6B4B6CA0E7A5}"/>
                </a:ext>
              </a:extLst>
            </p:cNvPr>
            <p:cNvSpPr/>
            <p:nvPr/>
          </p:nvSpPr>
          <p:spPr>
            <a:xfrm>
              <a:off x="7162085" y="2656319"/>
              <a:ext cx="383851" cy="232160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921F4E4E-10DF-4AF8-A646-A5BEABE0F62D}"/>
                </a:ext>
              </a:extLst>
            </p:cNvPr>
            <p:cNvSpPr txBox="1"/>
            <p:nvPr/>
          </p:nvSpPr>
          <p:spPr>
            <a:xfrm>
              <a:off x="6785059" y="2587733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1.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389521E-DD2F-4BAF-A78F-0E0AAED1A533}"/>
                </a:ext>
              </a:extLst>
            </p:cNvPr>
            <p:cNvSpPr/>
            <p:nvPr/>
          </p:nvSpPr>
          <p:spPr>
            <a:xfrm>
              <a:off x="10331150" y="1008405"/>
              <a:ext cx="383851" cy="232160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文字方塊 23">
              <a:extLst>
                <a:ext uri="{FF2B5EF4-FFF2-40B4-BE49-F238E27FC236}">
                  <a16:creationId xmlns:a16="http://schemas.microsoft.com/office/drawing/2014/main" id="{D7F7EB54-367A-435B-8B36-E50D9F2A1DD3}"/>
                </a:ext>
              </a:extLst>
            </p:cNvPr>
            <p:cNvSpPr txBox="1"/>
            <p:nvPr/>
          </p:nvSpPr>
          <p:spPr>
            <a:xfrm>
              <a:off x="10240553" y="639073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2.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E5EC832-6064-401E-8DEF-9A580DB92BEC}"/>
                </a:ext>
              </a:extLst>
            </p:cNvPr>
            <p:cNvSpPr/>
            <p:nvPr/>
          </p:nvSpPr>
          <p:spPr>
            <a:xfrm>
              <a:off x="10032252" y="1493817"/>
              <a:ext cx="383851" cy="232160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BE720473-B492-4104-9BBD-0CCAAF7CBFCE}"/>
                </a:ext>
              </a:extLst>
            </p:cNvPr>
            <p:cNvSpPr txBox="1"/>
            <p:nvPr/>
          </p:nvSpPr>
          <p:spPr>
            <a:xfrm>
              <a:off x="9730510" y="1589246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3.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7" name="接點: 肘形 26">
              <a:extLst>
                <a:ext uri="{FF2B5EF4-FFF2-40B4-BE49-F238E27FC236}">
                  <a16:creationId xmlns:a16="http://schemas.microsoft.com/office/drawing/2014/main" id="{E6388DBD-9952-468C-A4D2-13D56CB26ADB}"/>
                </a:ext>
              </a:extLst>
            </p:cNvPr>
            <p:cNvCxnSpPr>
              <a:cxnSpLocks/>
              <a:endCxn id="24" idx="1"/>
            </p:cNvCxnSpPr>
            <p:nvPr/>
          </p:nvCxnSpPr>
          <p:spPr>
            <a:xfrm flipV="1">
              <a:off x="7716852" y="823739"/>
              <a:ext cx="2523701" cy="1953646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>
                  <a:alpha val="60000"/>
                </a:srgb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145489" y="493068"/>
            <a:ext cx="8860858" cy="659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將此檔案解壓縮到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C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槽底下。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00FB184A-9D07-4316-8394-072C4F51C1AD}"/>
              </a:ext>
            </a:extLst>
          </p:cNvPr>
          <p:cNvGrpSpPr/>
          <p:nvPr/>
        </p:nvGrpSpPr>
        <p:grpSpPr>
          <a:xfrm>
            <a:off x="1330024" y="1960229"/>
            <a:ext cx="10491787" cy="4639805"/>
            <a:chOff x="655940" y="1679560"/>
            <a:chExt cx="10491787" cy="4639805"/>
          </a:xfrm>
        </p:grpSpPr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0B120E6A-6923-492D-B82D-F5FB895B0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3063" b="9685"/>
            <a:stretch/>
          </p:blipFill>
          <p:spPr>
            <a:xfrm>
              <a:off x="655940" y="1679560"/>
              <a:ext cx="10491787" cy="4639805"/>
            </a:xfrm>
            <a:prstGeom prst="rect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1695156-440F-4CDE-AF3F-BEB63CEB6AF7}"/>
                </a:ext>
              </a:extLst>
            </p:cNvPr>
            <p:cNvSpPr/>
            <p:nvPr/>
          </p:nvSpPr>
          <p:spPr>
            <a:xfrm>
              <a:off x="2220969" y="3059668"/>
              <a:ext cx="2049028" cy="343227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C78A8179-D673-4E0B-951F-35A2E6B9726B}"/>
                </a:ext>
              </a:extLst>
            </p:cNvPr>
            <p:cNvSpPr txBox="1"/>
            <p:nvPr/>
          </p:nvSpPr>
          <p:spPr>
            <a:xfrm>
              <a:off x="2951288" y="2690336"/>
              <a:ext cx="2223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1.</a:t>
              </a:r>
              <a:r>
                <a:rPr lang="zh-TW" altLang="en-US" dirty="0">
                  <a:solidFill>
                    <a:srgbClr val="FF0000"/>
                  </a:solidFill>
                </a:rPr>
                <a:t>點擊滑鼠</a:t>
              </a:r>
              <a:r>
                <a:rPr lang="en-US" altLang="zh-TW" dirty="0">
                  <a:solidFill>
                    <a:srgbClr val="FF0000"/>
                  </a:solidFill>
                </a:rPr>
                <a:t>【</a:t>
              </a:r>
              <a:r>
                <a:rPr lang="zh-TW" altLang="en-US" dirty="0">
                  <a:solidFill>
                    <a:srgbClr val="FF0000"/>
                  </a:solidFill>
                </a:rPr>
                <a:t>右鍵</a:t>
              </a:r>
              <a:r>
                <a:rPr lang="en-US" altLang="zh-TW" dirty="0">
                  <a:solidFill>
                    <a:srgbClr val="FF0000"/>
                  </a:solidFill>
                </a:rPr>
                <a:t>】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CABABAAD-5490-4ECE-971F-9C72C9F697E3}"/>
                </a:ext>
              </a:extLst>
            </p:cNvPr>
            <p:cNvSpPr txBox="1"/>
            <p:nvPr/>
          </p:nvSpPr>
          <p:spPr>
            <a:xfrm>
              <a:off x="5091881" y="364037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2.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9DFDE14-A4B5-4FC9-9E19-0B5327BD2D0D}"/>
                </a:ext>
              </a:extLst>
            </p:cNvPr>
            <p:cNvSpPr/>
            <p:nvPr/>
          </p:nvSpPr>
          <p:spPr>
            <a:xfrm>
              <a:off x="5468907" y="3696543"/>
              <a:ext cx="1794800" cy="300642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0C01EE5-63BE-4686-9AE8-06C6E42F0133}"/>
                </a:ext>
              </a:extLst>
            </p:cNvPr>
            <p:cNvSpPr/>
            <p:nvPr/>
          </p:nvSpPr>
          <p:spPr>
            <a:xfrm>
              <a:off x="7324273" y="4023244"/>
              <a:ext cx="1794800" cy="300642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9540ED40-6751-4491-B485-31073CF6602F}"/>
                </a:ext>
              </a:extLst>
            </p:cNvPr>
            <p:cNvSpPr txBox="1"/>
            <p:nvPr/>
          </p:nvSpPr>
          <p:spPr>
            <a:xfrm>
              <a:off x="6886681" y="4009702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3.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76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145489" y="493068"/>
            <a:ext cx="8860858" cy="659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將此檔案解壓縮到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C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槽底下。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02FFBA83-D01B-418C-B405-E9B0A41DB7A4}"/>
              </a:ext>
            </a:extLst>
          </p:cNvPr>
          <p:cNvGrpSpPr/>
          <p:nvPr/>
        </p:nvGrpSpPr>
        <p:grpSpPr>
          <a:xfrm>
            <a:off x="193827" y="2372873"/>
            <a:ext cx="12579208" cy="3748679"/>
            <a:chOff x="501792" y="2231675"/>
            <a:chExt cx="11188416" cy="3334215"/>
          </a:xfrm>
        </p:grpSpPr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60FDE155-1685-43B5-AE1E-0A887011E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792" y="2231675"/>
              <a:ext cx="5249008" cy="3334215"/>
            </a:xfrm>
            <a:prstGeom prst="rect">
              <a:avLst/>
            </a:prstGeom>
          </p:spPr>
        </p:pic>
        <p:pic>
          <p:nvPicPr>
            <p:cNvPr id="28" name="圖片 27">
              <a:extLst>
                <a:ext uri="{FF2B5EF4-FFF2-40B4-BE49-F238E27FC236}">
                  <a16:creationId xmlns:a16="http://schemas.microsoft.com/office/drawing/2014/main" id="{9B7E22E2-3F52-411D-8B39-BCE150376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69779" y="2241201"/>
              <a:ext cx="5220429" cy="3324689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CE8A2E1-DC06-48D9-8B39-67DBAAE1F6B9}"/>
                </a:ext>
              </a:extLst>
            </p:cNvPr>
            <p:cNvSpPr/>
            <p:nvPr/>
          </p:nvSpPr>
          <p:spPr>
            <a:xfrm>
              <a:off x="652228" y="2791221"/>
              <a:ext cx="3189930" cy="369332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8575A563-ACA1-4D39-BB37-4D4C006D7744}"/>
                </a:ext>
              </a:extLst>
            </p:cNvPr>
            <p:cNvSpPr/>
            <p:nvPr/>
          </p:nvSpPr>
          <p:spPr>
            <a:xfrm>
              <a:off x="6549688" y="2789124"/>
              <a:ext cx="2049028" cy="343227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文字方塊 30">
              <a:extLst>
                <a:ext uri="{FF2B5EF4-FFF2-40B4-BE49-F238E27FC236}">
                  <a16:creationId xmlns:a16="http://schemas.microsoft.com/office/drawing/2014/main" id="{35C9585E-14BB-45CB-9377-E3F8557E1849}"/>
                </a:ext>
              </a:extLst>
            </p:cNvPr>
            <p:cNvSpPr txBox="1"/>
            <p:nvPr/>
          </p:nvSpPr>
          <p:spPr>
            <a:xfrm>
              <a:off x="4147306" y="2507904"/>
              <a:ext cx="23839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1.</a:t>
              </a:r>
              <a:r>
                <a:rPr lang="zh-TW" altLang="en-US" dirty="0">
                  <a:solidFill>
                    <a:srgbClr val="FF0000"/>
                  </a:solidFill>
                </a:rPr>
                <a:t>位置改至：</a:t>
              </a:r>
              <a:r>
                <a:rPr lang="en-US" altLang="zh-TW" dirty="0">
                  <a:solidFill>
                    <a:srgbClr val="FF0000"/>
                  </a:solidFill>
                </a:rPr>
                <a:t>【C:\】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F95CE904-1590-4F9C-87AA-7CC6D87172EA}"/>
                </a:ext>
              </a:extLst>
            </p:cNvPr>
            <p:cNvCxnSpPr/>
            <p:nvPr/>
          </p:nvCxnSpPr>
          <p:spPr>
            <a:xfrm>
              <a:off x="4211273" y="2943959"/>
              <a:ext cx="2063692" cy="0"/>
            </a:xfrm>
            <a:prstGeom prst="straightConnector1">
              <a:avLst/>
            </a:prstGeom>
            <a:ln w="38100">
              <a:solidFill>
                <a:srgbClr val="C00000">
                  <a:alpha val="60000"/>
                </a:srgb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9124E215-7BDA-4C9C-A44F-DCDE44C58919}"/>
                </a:ext>
              </a:extLst>
            </p:cNvPr>
            <p:cNvSpPr txBox="1"/>
            <p:nvPr/>
          </p:nvSpPr>
          <p:spPr>
            <a:xfrm>
              <a:off x="8043154" y="4938376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2.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FFCE96C-5F59-44F7-AEB3-716B0A94C704}"/>
                </a:ext>
              </a:extLst>
            </p:cNvPr>
            <p:cNvSpPr/>
            <p:nvPr/>
          </p:nvSpPr>
          <p:spPr>
            <a:xfrm>
              <a:off x="8420180" y="4964481"/>
              <a:ext cx="1025823" cy="343227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122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D6BC57F8-5082-4908-B5DC-A2EC01E84C17}"/>
              </a:ext>
            </a:extLst>
          </p:cNvPr>
          <p:cNvGrpSpPr/>
          <p:nvPr/>
        </p:nvGrpSpPr>
        <p:grpSpPr>
          <a:xfrm>
            <a:off x="193825" y="1792368"/>
            <a:ext cx="12615237" cy="5141832"/>
            <a:chOff x="193825" y="1771223"/>
            <a:chExt cx="11634781" cy="4742209"/>
          </a:xfrm>
        </p:grpSpPr>
        <p:grpSp>
          <p:nvGrpSpPr>
            <p:cNvPr id="18" name="群組 17">
              <a:extLst>
                <a:ext uri="{FF2B5EF4-FFF2-40B4-BE49-F238E27FC236}">
                  <a16:creationId xmlns:a16="http://schemas.microsoft.com/office/drawing/2014/main" id="{E561067E-3F38-49E8-B2A6-691115270365}"/>
                </a:ext>
              </a:extLst>
            </p:cNvPr>
            <p:cNvGrpSpPr/>
            <p:nvPr/>
          </p:nvGrpSpPr>
          <p:grpSpPr>
            <a:xfrm>
              <a:off x="193825" y="1771223"/>
              <a:ext cx="6140335" cy="4301737"/>
              <a:chOff x="346481" y="2274563"/>
              <a:chExt cx="6140335" cy="4301737"/>
            </a:xfrm>
          </p:grpSpPr>
          <p:pic>
            <p:nvPicPr>
              <p:cNvPr id="39" name="圖片 38">
                <a:extLst>
                  <a:ext uri="{FF2B5EF4-FFF2-40B4-BE49-F238E27FC236}">
                    <a16:creationId xmlns:a16="http://schemas.microsoft.com/office/drawing/2014/main" id="{CDE73503-A88C-40F1-8F5E-5A3F85546E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6481" y="2274563"/>
                <a:ext cx="6140335" cy="4301737"/>
              </a:xfrm>
              <a:prstGeom prst="rect">
                <a:avLst/>
              </a:prstGeom>
            </p:spPr>
          </p:pic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0A45B5F7-A24B-4609-9514-A0B9A684C35C}"/>
                  </a:ext>
                </a:extLst>
              </p:cNvPr>
              <p:cNvSpPr/>
              <p:nvPr/>
            </p:nvSpPr>
            <p:spPr>
              <a:xfrm>
                <a:off x="420326" y="5943443"/>
                <a:ext cx="931492" cy="327994"/>
              </a:xfrm>
              <a:prstGeom prst="rect">
                <a:avLst/>
              </a:prstGeom>
              <a:noFill/>
              <a:ln w="571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DE92D270-A167-4997-B01D-8B19FD245E1C}"/>
                  </a:ext>
                </a:extLst>
              </p:cNvPr>
              <p:cNvSpPr/>
              <p:nvPr/>
            </p:nvSpPr>
            <p:spPr>
              <a:xfrm>
                <a:off x="1418760" y="3497921"/>
                <a:ext cx="2889902" cy="327994"/>
              </a:xfrm>
              <a:prstGeom prst="rect">
                <a:avLst/>
              </a:prstGeom>
              <a:noFill/>
              <a:ln w="571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pic>
          <p:nvPicPr>
            <p:cNvPr id="28" name="圖片 27">
              <a:extLst>
                <a:ext uri="{FF2B5EF4-FFF2-40B4-BE49-F238E27FC236}">
                  <a16:creationId xmlns:a16="http://schemas.microsoft.com/office/drawing/2014/main" id="{B988A678-4B22-412F-9B49-5E8A43D8A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00453" y="2866688"/>
              <a:ext cx="6128153" cy="3646744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280B0E8-D6D2-4E88-922F-B805C0BB99F6}"/>
                </a:ext>
              </a:extLst>
            </p:cNvPr>
            <p:cNvSpPr/>
            <p:nvPr/>
          </p:nvSpPr>
          <p:spPr>
            <a:xfrm>
              <a:off x="7878607" y="3788602"/>
              <a:ext cx="837554" cy="1387406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9DE7C9F-692A-450C-B901-27E9BC3314AB}"/>
                </a:ext>
              </a:extLst>
            </p:cNvPr>
            <p:cNvSpPr/>
            <p:nvPr/>
          </p:nvSpPr>
          <p:spPr>
            <a:xfrm>
              <a:off x="8764529" y="4643920"/>
              <a:ext cx="1260315" cy="176170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4A0B6B2-AE48-4454-B691-7072F8A7839F}"/>
                </a:ext>
              </a:extLst>
            </p:cNvPr>
            <p:cNvSpPr/>
            <p:nvPr/>
          </p:nvSpPr>
          <p:spPr>
            <a:xfrm>
              <a:off x="10092493" y="5057096"/>
              <a:ext cx="1260315" cy="176170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C9BB6ED6-297C-4B25-9AF6-A28E1F4D065B}"/>
                </a:ext>
              </a:extLst>
            </p:cNvPr>
            <p:cNvSpPr txBox="1"/>
            <p:nvPr/>
          </p:nvSpPr>
          <p:spPr>
            <a:xfrm>
              <a:off x="1199162" y="544010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1.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DAD94E42-D85E-4025-8EF3-76A5AF0B2377}"/>
                </a:ext>
              </a:extLst>
            </p:cNvPr>
            <p:cNvSpPr txBox="1"/>
            <p:nvPr/>
          </p:nvSpPr>
          <p:spPr>
            <a:xfrm>
              <a:off x="940738" y="2944465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2.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4" name="文字方塊 33">
              <a:extLst>
                <a:ext uri="{FF2B5EF4-FFF2-40B4-BE49-F238E27FC236}">
                  <a16:creationId xmlns:a16="http://schemas.microsoft.com/office/drawing/2014/main" id="{C4AA54DF-7E08-4391-B5C6-F7A25511028B}"/>
                </a:ext>
              </a:extLst>
            </p:cNvPr>
            <p:cNvSpPr txBox="1"/>
            <p:nvPr/>
          </p:nvSpPr>
          <p:spPr>
            <a:xfrm>
              <a:off x="7501581" y="386026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3.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14BE8116-193C-4727-8AAA-41BEE6692457}"/>
                </a:ext>
              </a:extLst>
            </p:cNvPr>
            <p:cNvSpPr txBox="1"/>
            <p:nvPr/>
          </p:nvSpPr>
          <p:spPr>
            <a:xfrm>
              <a:off x="9647818" y="4274588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4.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71E73777-668F-4AAD-A53C-6BC7A655B506}"/>
                </a:ext>
              </a:extLst>
            </p:cNvPr>
            <p:cNvSpPr txBox="1"/>
            <p:nvPr/>
          </p:nvSpPr>
          <p:spPr>
            <a:xfrm>
              <a:off x="11112068" y="4716212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5.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7" name="接點: 肘形 36">
              <a:extLst>
                <a:ext uri="{FF2B5EF4-FFF2-40B4-BE49-F238E27FC236}">
                  <a16:creationId xmlns:a16="http://schemas.microsoft.com/office/drawing/2014/main" id="{293715E6-B184-432D-B0F2-8F95DEC7CAB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-459189" y="3932535"/>
              <a:ext cx="2185137" cy="578330"/>
            </a:xfrm>
            <a:prstGeom prst="bentConnector3">
              <a:avLst>
                <a:gd name="adj1" fmla="val 99525"/>
              </a:avLst>
            </a:prstGeom>
            <a:ln w="38100">
              <a:solidFill>
                <a:srgbClr val="FF0000">
                  <a:alpha val="60000"/>
                </a:srgb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接點: 肘形 37">
              <a:extLst>
                <a:ext uri="{FF2B5EF4-FFF2-40B4-BE49-F238E27FC236}">
                  <a16:creationId xmlns:a16="http://schemas.microsoft.com/office/drawing/2014/main" id="{05B02E9D-2CA4-476C-96EA-3221067697CB}"/>
                </a:ext>
              </a:extLst>
            </p:cNvPr>
            <p:cNvCxnSpPr>
              <a:cxnSpLocks/>
            </p:cNvCxnSpPr>
            <p:nvPr/>
          </p:nvCxnSpPr>
          <p:spPr>
            <a:xfrm>
              <a:off x="4269996" y="3055560"/>
              <a:ext cx="4010275" cy="506113"/>
            </a:xfrm>
            <a:prstGeom prst="bentConnector3">
              <a:avLst>
                <a:gd name="adj1" fmla="val 99577"/>
              </a:avLst>
            </a:prstGeom>
            <a:ln w="38100">
              <a:solidFill>
                <a:srgbClr val="C00000">
                  <a:alpha val="60000"/>
                </a:srgb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TextBox 3"/>
          <p:cNvSpPr txBox="1"/>
          <p:nvPr/>
        </p:nvSpPr>
        <p:spPr>
          <a:xfrm>
            <a:off x="230316" y="152400"/>
            <a:ext cx="12210624" cy="1378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點至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C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槽，並將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win_font.7z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檔案解壓縮到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C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槽底下。</a:t>
            </a:r>
            <a:endParaRPr lang="en-US" sz="4025" spc="1247" dirty="0">
              <a:latin typeface="Anonymous Pro Bold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D1BE2E0-3DDC-4720-9C4A-60455F35E51F}"/>
              </a:ext>
            </a:extLst>
          </p:cNvPr>
          <p:cNvSpPr/>
          <p:nvPr/>
        </p:nvSpPr>
        <p:spPr>
          <a:xfrm>
            <a:off x="4292600" y="858977"/>
            <a:ext cx="9189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spc="1247" dirty="0">
                <a:solidFill>
                  <a:srgbClr val="FFFF00"/>
                </a:solidFill>
                <a:latin typeface="Anonymous Pro Bold"/>
              </a:rPr>
              <a:t>解壓縮後，會產生一個「</a:t>
            </a:r>
            <a:r>
              <a:rPr lang="en-US" altLang="zh-TW" sz="2400" spc="1247" dirty="0" err="1">
                <a:solidFill>
                  <a:srgbClr val="FFFF00"/>
                </a:solidFill>
                <a:latin typeface="Anonymous Pro Bold"/>
              </a:rPr>
              <a:t>win_font</a:t>
            </a:r>
            <a:r>
              <a:rPr lang="zh-TW" altLang="en-US" sz="2400" spc="1247" dirty="0">
                <a:solidFill>
                  <a:srgbClr val="FFFF00"/>
                </a:solidFill>
                <a:latin typeface="Anonymous Pro Bold"/>
              </a:rPr>
              <a:t>」的目錄，其路徑為「</a:t>
            </a:r>
            <a:r>
              <a:rPr lang="en-US" altLang="zh-TW" sz="2400" spc="1247" dirty="0">
                <a:solidFill>
                  <a:srgbClr val="FFFF00"/>
                </a:solidFill>
                <a:latin typeface="Anonymous Pro Bold"/>
              </a:rPr>
              <a:t>C:\win_font\</a:t>
            </a:r>
            <a:r>
              <a:rPr lang="zh-TW" altLang="en-US" sz="2400" spc="1247" dirty="0">
                <a:solidFill>
                  <a:srgbClr val="FFFF00"/>
                </a:solidFill>
                <a:latin typeface="Anonymous Pro Bold"/>
              </a:rPr>
              <a:t>」。</a:t>
            </a:r>
            <a:endParaRPr lang="zh-TW" alt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6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82600" y="256622"/>
            <a:ext cx="12039599" cy="20962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請進入「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C:\win_font\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」，並以系統管理人身分執行「造字檔更新一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.reg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」，看到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【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造字檔更新完成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】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訊息即可。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6626D516-4370-4AE6-9839-87116FC71583}"/>
              </a:ext>
            </a:extLst>
          </p:cNvPr>
          <p:cNvGrpSpPr/>
          <p:nvPr/>
        </p:nvGrpSpPr>
        <p:grpSpPr>
          <a:xfrm>
            <a:off x="219425" y="2381960"/>
            <a:ext cx="12590394" cy="4739488"/>
            <a:chOff x="292073" y="1174799"/>
            <a:chExt cx="12590394" cy="4739488"/>
          </a:xfrm>
        </p:grpSpPr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E273E9C3-9033-4BE0-B680-A30AA51C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073" y="1364209"/>
              <a:ext cx="6282975" cy="4264953"/>
            </a:xfrm>
            <a:prstGeom prst="rect">
              <a:avLst/>
            </a:prstGeom>
          </p:spPr>
        </p:pic>
        <p:pic>
          <p:nvPicPr>
            <p:cNvPr id="28" name="圖片 27">
              <a:extLst>
                <a:ext uri="{FF2B5EF4-FFF2-40B4-BE49-F238E27FC236}">
                  <a16:creationId xmlns:a16="http://schemas.microsoft.com/office/drawing/2014/main" id="{9FB88B77-933C-4358-A006-78D5F9B08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94345" y="1174799"/>
              <a:ext cx="6088122" cy="4739488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5A05018-05B5-4F89-9BB7-999300ECBB28}"/>
                </a:ext>
              </a:extLst>
            </p:cNvPr>
            <p:cNvSpPr/>
            <p:nvPr/>
          </p:nvSpPr>
          <p:spPr>
            <a:xfrm>
              <a:off x="1344624" y="3694886"/>
              <a:ext cx="3682075" cy="202991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C9226569-1E90-4819-890A-7EAC16556D83}"/>
                </a:ext>
              </a:extLst>
            </p:cNvPr>
            <p:cNvSpPr txBox="1"/>
            <p:nvPr/>
          </p:nvSpPr>
          <p:spPr>
            <a:xfrm>
              <a:off x="1053505" y="3369045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1.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D4A382C-D304-4690-BDDC-E6AE79842C2D}"/>
                </a:ext>
              </a:extLst>
            </p:cNvPr>
            <p:cNvSpPr/>
            <p:nvPr/>
          </p:nvSpPr>
          <p:spPr>
            <a:xfrm>
              <a:off x="8072869" y="2875339"/>
              <a:ext cx="3682075" cy="165603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64BF015D-4FB0-4F2C-A043-6C19477F238F}"/>
                </a:ext>
              </a:extLst>
            </p:cNvPr>
            <p:cNvSpPr txBox="1"/>
            <p:nvPr/>
          </p:nvSpPr>
          <p:spPr>
            <a:xfrm>
              <a:off x="7737950" y="2790252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2.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E0C61996-57EE-48C9-A70A-F9423F4B2994}"/>
                </a:ext>
              </a:extLst>
            </p:cNvPr>
            <p:cNvSpPr txBox="1"/>
            <p:nvPr/>
          </p:nvSpPr>
          <p:spPr>
            <a:xfrm>
              <a:off x="8072869" y="3609809"/>
              <a:ext cx="33570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※</a:t>
              </a:r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請勿點「選造字更新二</a:t>
              </a:r>
              <a:r>
                <a:rPr lang="en-US" altLang="zh-TW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.reg</a:t>
              </a:r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」</a:t>
              </a:r>
            </a:p>
          </p:txBody>
        </p:sp>
      </p:grpSp>
      <p:cxnSp>
        <p:nvCxnSpPr>
          <p:cNvPr id="34" name="接點: 肘形 33">
            <a:extLst>
              <a:ext uri="{FF2B5EF4-FFF2-40B4-BE49-F238E27FC236}">
                <a16:creationId xmlns:a16="http://schemas.microsoft.com/office/drawing/2014/main" id="{EE0D0270-FD24-43BA-86DE-974BA913096B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5096245" y="4182079"/>
            <a:ext cx="2569057" cy="819558"/>
          </a:xfrm>
          <a:prstGeom prst="bentConnector3">
            <a:avLst>
              <a:gd name="adj1" fmla="val 50000"/>
            </a:avLst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65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0756" y="1619088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55601" y="76200"/>
            <a:ext cx="12649199" cy="20962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34"/>
              </a:lnSpc>
            </a:pP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點擊「檢視安裝結果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.bat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」，如圖</a:t>
            </a:r>
            <a:r>
              <a:rPr lang="en-US" altLang="zh-TW" sz="4025" spc="1247" dirty="0">
                <a:solidFill>
                  <a:srgbClr val="FFFFFF"/>
                </a:solidFill>
                <a:latin typeface="Anonymous Pro Bold"/>
              </a:rPr>
              <a:t>1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，即代表安裝完成。</a:t>
            </a:r>
            <a:b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</a:b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如果</a:t>
            </a:r>
            <a:r>
              <a:rPr lang="zh-TW" altLang="en-US" sz="4025" spc="1247" dirty="0">
                <a:solidFill>
                  <a:srgbClr val="FF0000"/>
                </a:solidFill>
                <a:latin typeface="Anonymous Pro Bold"/>
              </a:rPr>
              <a:t>安裝不成功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，請改</a:t>
            </a:r>
            <a:r>
              <a:rPr lang="zh-TW" altLang="en-US" sz="4025" spc="1247" dirty="0">
                <a:solidFill>
                  <a:srgbClr val="FF0000"/>
                </a:solidFill>
                <a:latin typeface="Anonymous Pro Bold"/>
              </a:rPr>
              <a:t>進行安裝說明</a:t>
            </a:r>
            <a:r>
              <a:rPr lang="en-US" altLang="zh-TW" sz="4025" spc="1247" dirty="0">
                <a:solidFill>
                  <a:srgbClr val="FF0000"/>
                </a:solidFill>
                <a:latin typeface="Anonymous Pro Bold"/>
              </a:rPr>
              <a:t>(</a:t>
            </a:r>
            <a:r>
              <a:rPr lang="zh-TW" altLang="en-US" sz="4025" spc="1247" dirty="0">
                <a:solidFill>
                  <a:srgbClr val="FF0000"/>
                </a:solidFill>
                <a:latin typeface="Anonymous Pro Bold"/>
              </a:rPr>
              <a:t>二</a:t>
            </a:r>
            <a:r>
              <a:rPr lang="en-US" altLang="zh-TW" sz="4025" spc="1247" dirty="0">
                <a:solidFill>
                  <a:srgbClr val="FF0000"/>
                </a:solidFill>
                <a:latin typeface="Anonymous Pro Bold"/>
              </a:rPr>
              <a:t>)</a:t>
            </a:r>
            <a:r>
              <a:rPr lang="zh-TW" altLang="en-US" sz="4025" spc="1247" dirty="0">
                <a:solidFill>
                  <a:srgbClr val="FFFFFF"/>
                </a:solidFill>
                <a:latin typeface="Anonymous Pro Bold"/>
              </a:rPr>
              <a:t>。</a:t>
            </a:r>
            <a:endParaRPr lang="en-US" sz="4025" spc="1247" dirty="0">
              <a:solidFill>
                <a:srgbClr val="FFFFFF"/>
              </a:solidFill>
              <a:latin typeface="Anonymous Pro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127044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669844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50456" y="-1305087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50456" y="4962363"/>
            <a:ext cx="4743450" cy="4095750"/>
          </a:xfrm>
          <a:custGeom>
            <a:avLst/>
            <a:gdLst/>
            <a:ahLst/>
            <a:cxnLst/>
            <a:rect l="l" t="t" r="r" b="b"/>
            <a:pathLst>
              <a:path w="4743450" h="4095750">
                <a:moveTo>
                  <a:pt x="0" y="0"/>
                </a:moveTo>
                <a:lnTo>
                  <a:pt x="4743450" y="0"/>
                </a:lnTo>
                <a:lnTo>
                  <a:pt x="4743450" y="4095750"/>
                </a:lnTo>
                <a:lnTo>
                  <a:pt x="0" y="40957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66" r="-166"/>
            </a:stretch>
          </a:blipFill>
        </p:spPr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1B46F868-7EE9-43F8-BE3B-E0C9DA21D692}"/>
              </a:ext>
            </a:extLst>
          </p:cNvPr>
          <p:cNvGrpSpPr/>
          <p:nvPr/>
        </p:nvGrpSpPr>
        <p:grpSpPr>
          <a:xfrm>
            <a:off x="356151" y="2227266"/>
            <a:ext cx="12292497" cy="5011734"/>
            <a:chOff x="605780" y="1396374"/>
            <a:chExt cx="12292497" cy="5011734"/>
          </a:xfrm>
        </p:grpSpPr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AD16F9D5-2027-4F83-BFD8-7783394B0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5780" y="1396374"/>
              <a:ext cx="6376718" cy="5011734"/>
            </a:xfrm>
            <a:prstGeom prst="rect">
              <a:avLst/>
            </a:prstGeom>
          </p:spPr>
        </p:pic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5F04B3CD-EF2D-4B9F-8810-98F296F8A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6848" y="1858463"/>
              <a:ext cx="5401429" cy="4363059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4DC0559-4F7E-4C3D-98CF-27CE07C4B671}"/>
                </a:ext>
              </a:extLst>
            </p:cNvPr>
            <p:cNvSpPr/>
            <p:nvPr/>
          </p:nvSpPr>
          <p:spPr>
            <a:xfrm>
              <a:off x="1703657" y="4038834"/>
              <a:ext cx="1224102" cy="1413793"/>
            </a:xfrm>
            <a:prstGeom prst="rect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78B1005D-81A1-4DF7-AC6B-200034987EEE}"/>
                </a:ext>
              </a:extLst>
            </p:cNvPr>
            <p:cNvSpPr txBox="1"/>
            <p:nvPr/>
          </p:nvSpPr>
          <p:spPr>
            <a:xfrm>
              <a:off x="2927759" y="5147745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1.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A4DFB8C1-F05B-4755-954A-81ABF49A28BA}"/>
                </a:ext>
              </a:extLst>
            </p:cNvPr>
            <p:cNvSpPr txBox="1"/>
            <p:nvPr/>
          </p:nvSpPr>
          <p:spPr>
            <a:xfrm>
              <a:off x="9152869" y="1489131"/>
              <a:ext cx="2056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圖</a:t>
              </a:r>
              <a:r>
                <a:rPr lang="en-US" altLang="zh-TW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r>
                <a:rPr lang="zh-TW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檢視安裝結果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392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410</Words>
  <Application>Microsoft Office PowerPoint</Application>
  <PresentationFormat>自訂</PresentationFormat>
  <Paragraphs>42</Paragraphs>
  <Slides>15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2" baseType="lpstr">
      <vt:lpstr>Calibri</vt:lpstr>
      <vt:lpstr>Arial</vt:lpstr>
      <vt:lpstr>Wingdings 3</vt:lpstr>
      <vt:lpstr>Anonymous Pro Bold</vt:lpstr>
      <vt:lpstr>Times New Roman</vt:lpstr>
      <vt:lpstr>新細明體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Computer Icon Background Technology Presentation</dc:title>
  <cp:lastModifiedBy>SmallPenguin</cp:lastModifiedBy>
  <cp:revision>7</cp:revision>
  <dcterms:created xsi:type="dcterms:W3CDTF">2006-08-16T00:00:00Z</dcterms:created>
  <dcterms:modified xsi:type="dcterms:W3CDTF">2024-03-08T05:30:48Z</dcterms:modified>
  <dc:identifier>DAF7hou6iDA</dc:identifier>
</cp:coreProperties>
</file>